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</p:sldMasterIdLst>
  <p:notesMasterIdLst>
    <p:notesMasterId r:id="rId16"/>
  </p:notesMasterIdLst>
  <p:handoutMasterIdLst>
    <p:handoutMasterId r:id="rId17"/>
  </p:handoutMasterIdLst>
  <p:sldIdLst>
    <p:sldId id="589" r:id="rId6"/>
    <p:sldId id="571" r:id="rId7"/>
    <p:sldId id="572" r:id="rId8"/>
    <p:sldId id="573" r:id="rId9"/>
    <p:sldId id="574" r:id="rId10"/>
    <p:sldId id="575" r:id="rId11"/>
    <p:sldId id="580" r:id="rId12"/>
    <p:sldId id="581" r:id="rId13"/>
    <p:sldId id="587" r:id="rId14"/>
    <p:sldId id="5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chitecture Goals" id="{1CC1466A-4E35-9648-842C-6F1FDC6E902D}">
          <p14:sldIdLst>
            <p14:sldId id="589"/>
            <p14:sldId id="571"/>
            <p14:sldId id="572"/>
            <p14:sldId id="573"/>
            <p14:sldId id="574"/>
            <p14:sldId id="575"/>
            <p14:sldId id="580"/>
            <p14:sldId id="581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17E"/>
    <a:srgbClr val="FFFFFF"/>
    <a:srgbClr val="E63512"/>
    <a:srgbClr val="CDC1CE"/>
    <a:srgbClr val="001A2A"/>
    <a:srgbClr val="00243A"/>
    <a:srgbClr val="BBD7E4"/>
    <a:srgbClr val="EB5D41"/>
    <a:srgbClr val="000000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 autoAdjust="0"/>
    <p:restoredTop sz="93680" autoAdjust="0"/>
  </p:normalViewPr>
  <p:slideViewPr>
    <p:cSldViewPr snapToGrid="0" snapToObjects="1">
      <p:cViewPr varScale="1">
        <p:scale>
          <a:sx n="111" d="100"/>
          <a:sy n="111" d="100"/>
        </p:scale>
        <p:origin x="93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BF3E1-6EB0-49B2-BE21-95FD6D65287C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48709-76BA-47F5-BE96-E7D79077C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88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5E8DC-D403-4C3E-9D7C-A5781DFE6FBD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92B2-0604-42AD-A7EE-8F45FD6F85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8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6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Organize</a:t>
            </a:r>
            <a:r>
              <a:rPr lang="en-GB" baseline="0" dirty="0"/>
              <a:t> a top repository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5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9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9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5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build on AWS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We’re an Advanced Technology</a:t>
            </a:r>
            <a:r>
              <a:rPr lang="en-GB" baseline="0" dirty="0"/>
              <a:t> Partner – AWS has confidence in our ability to engineer HA and secure infrastructure. </a:t>
            </a:r>
            <a:r>
              <a:rPr lang="en-GB" dirty="0"/>
              <a:t>Cloud engineering: Architect for failure.</a:t>
            </a:r>
            <a:endParaRPr lang="en-GB" baseline="0" dirty="0"/>
          </a:p>
          <a:p>
            <a:r>
              <a:rPr lang="en-GB" dirty="0"/>
              <a:t>AWS has a number of global</a:t>
            </a:r>
            <a:r>
              <a:rPr lang="en-GB" baseline="0" dirty="0"/>
              <a:t> regions, and each region typically has two or more ‘availability zones’ geographically distinct data centres.</a:t>
            </a:r>
          </a:p>
          <a:p>
            <a:r>
              <a:rPr lang="en-GB" baseline="0" dirty="0"/>
              <a:t>All of our core services are replicated across three availability zones. Our customer hosting pods are replicated across two AZ. </a:t>
            </a:r>
            <a:endParaRPr lang="en-GB" dirty="0"/>
          </a:p>
          <a:p>
            <a:r>
              <a:rPr lang="en-GB" dirty="0"/>
              <a:t>We can deploy into any region. Ones</a:t>
            </a:r>
            <a:r>
              <a:rPr lang="en-GB" baseline="0" dirty="0"/>
              <a:t> in red are where we currently host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7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0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Everyone</a:t>
            </a:r>
            <a:r>
              <a:rPr lang="en-US" baseline="0" dirty="0"/>
              <a:t> offering a cloud solution, </a:t>
            </a:r>
            <a:r>
              <a:rPr lang="en-US" baseline="0" dirty="0" err="1"/>
              <a:t>prob</a:t>
            </a:r>
            <a:r>
              <a:rPr lang="en-US" baseline="0" dirty="0"/>
              <a:t> from AWS;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Everyone relying on AWS credentials (as they should);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AWS provides certification on their kit, but only the kit;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Protection from the concrete of the DC floor, to the fingertips that are driving </a:t>
            </a:r>
            <a:r>
              <a:rPr lang="en-US" baseline="0"/>
              <a:t>the browser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First WCM provider to submit ourselves to independent SSAE-16 operational control audit;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To date, the ONLY WCM provider that holds FISMA (Federal Information Security Act) – US Federal Government Agency need to adhere to this.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i="1" baseline="0" dirty="0"/>
              <a:t>SSAE 16 – Operation Control Audit (are you running the business the way you say you are?). SOC2 is a standard specific to SaaS providers. SOC1 allows us to define our own audit scope, can’t include them in SOC2 – hence allows us to keep our customers aware;</a:t>
            </a:r>
          </a:p>
          <a:p>
            <a:pPr marL="171450" indent="-171450">
              <a:buFont typeface="Arial" charset="0"/>
              <a:buChar char="•"/>
            </a:pPr>
            <a:r>
              <a:rPr lang="en-US" i="1" baseline="0" dirty="0"/>
              <a:t>ISAE 3402 (International equivalent of SSAE 16);</a:t>
            </a:r>
          </a:p>
          <a:p>
            <a:pPr marL="171450" indent="-171450">
              <a:buFont typeface="Arial" charset="0"/>
              <a:buChar char="•"/>
            </a:pPr>
            <a:r>
              <a:rPr lang="en-US" i="1" baseline="0" dirty="0"/>
              <a:t>FISMA (Federal Information Security Management Act) – Certification – we don’t have substantial government present, but most large banking </a:t>
            </a:r>
            <a:r>
              <a:rPr lang="en-US" i="1" baseline="0" dirty="0" err="1"/>
              <a:t>organisations</a:t>
            </a:r>
            <a:r>
              <a:rPr lang="en-US" i="1" baseline="0" dirty="0"/>
              <a:t> use this for their own InfoSec program;</a:t>
            </a:r>
          </a:p>
          <a:p>
            <a:pPr marL="171450" indent="-171450">
              <a:buFont typeface="Arial" charset="0"/>
              <a:buChar char="•"/>
            </a:pPr>
            <a:r>
              <a:rPr lang="en-US" i="1" baseline="0" dirty="0"/>
              <a:t>TRUSTe &amp; Safe Harbor – Data protection privacy programs. We’ve been assessed against EU Data Protection Standards and found to be compliant.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1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w/ PS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68" y="2171"/>
            <a:ext cx="6749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71033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8326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97680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36" y="-12192"/>
            <a:ext cx="12240000" cy="689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475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058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372954401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178173025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2229180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96753313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690688"/>
            <a:ext cx="12192000" cy="5167312"/>
          </a:xfrm>
          <a:prstGeom prst="rect">
            <a:avLst/>
          </a:prstGeom>
          <a:gradFill>
            <a:gsLst>
              <a:gs pos="0">
                <a:schemeClr val="tx1">
                  <a:lumMod val="90000"/>
                  <a:lumOff val="10000"/>
                </a:schemeClr>
              </a:gs>
              <a:gs pos="54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1A2A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06114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485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DA93-349A-FE4F-9D40-97DBBA2B1A4C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4DDC-89ED-2A40-BF57-81CE12B188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0" r:id="rId3"/>
    <p:sldLayoutId id="2147483661" r:id="rId4"/>
    <p:sldLayoutId id="2147483662" r:id="rId5"/>
    <p:sldLayoutId id="2147483650" r:id="rId6"/>
    <p:sldLayoutId id="2147483671" r:id="rId7"/>
    <p:sldLayoutId id="2147483652" r:id="rId8"/>
    <p:sldLayoutId id="2147483663" r:id="rId9"/>
    <p:sldLayoutId id="2147483664" r:id="rId10"/>
    <p:sldLayoutId id="2147483665" r:id="rId11"/>
    <p:sldLayoutId id="2147483669" r:id="rId1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45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gif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emf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6E29-8376-9A4C-8CCB-BD93ED7F7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Architecture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F9FF3-A2CE-4541-920D-4552D4464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260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5558" y="208370"/>
            <a:ext cx="10515600" cy="1325563"/>
          </a:xfrm>
        </p:spPr>
        <p:txBody>
          <a:bodyPr/>
          <a:lstStyle/>
          <a:p>
            <a:r>
              <a:rPr lang="en-GB" dirty="0"/>
              <a:t>Information Security: Certifications &amp; Audits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58" y="10717434"/>
            <a:ext cx="774700" cy="9271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220258" y="10857818"/>
            <a:ext cx="4138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3600" spc="-100" dirty="0">
                <a:solidFill>
                  <a:srgbClr val="003A5A"/>
                </a:solidFill>
                <a:latin typeface="Neris Light"/>
                <a:ea typeface="Neris Light"/>
                <a:cs typeface="Neris Light"/>
                <a:sym typeface="Neris Light"/>
              </a:rPr>
              <a:t>Amazon CloudFront</a:t>
            </a:r>
            <a:endParaRPr lang="en-US" sz="3600" i="1" spc="-100" dirty="0">
              <a:solidFill>
                <a:srgbClr val="003A5A"/>
              </a:solidFill>
              <a:latin typeface="Neris Light"/>
              <a:ea typeface="Neris Light"/>
              <a:cs typeface="Neris Light"/>
              <a:sym typeface="Neri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4531" y="11504149"/>
            <a:ext cx="1219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5000" indent="-635000">
              <a:lnSpc>
                <a:spcPct val="200000"/>
              </a:lnSpc>
              <a:buClr>
                <a:srgbClr val="FF6600"/>
              </a:buClr>
              <a:buSzPct val="50000"/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  <a:latin typeface="Neris Light"/>
                <a:ea typeface="Neris Light"/>
                <a:cs typeface="Neris Light"/>
                <a:sym typeface="Neris Light"/>
              </a:rPr>
              <a:t>Approx. 50 edge locations (or </a:t>
            </a:r>
            <a:r>
              <a:rPr lang="en-US" sz="2400" dirty="0" err="1">
                <a:solidFill>
                  <a:srgbClr val="000000"/>
                </a:solidFill>
                <a:latin typeface="Neris Light"/>
                <a:ea typeface="Neris Light"/>
                <a:cs typeface="Neris Light"/>
                <a:sym typeface="Neris Light"/>
              </a:rPr>
              <a:t>PoPs</a:t>
            </a:r>
            <a:r>
              <a:rPr lang="en-US" sz="2400" dirty="0">
                <a:solidFill>
                  <a:srgbClr val="000000"/>
                </a:solidFill>
                <a:latin typeface="Neris Light"/>
                <a:ea typeface="Neris Light"/>
                <a:cs typeface="Neris Light"/>
                <a:sym typeface="Neris Light"/>
              </a:rPr>
              <a:t>)</a:t>
            </a:r>
          </a:p>
          <a:p>
            <a:pPr marL="635000" indent="-635000">
              <a:lnSpc>
                <a:spcPct val="200000"/>
              </a:lnSpc>
              <a:buClr>
                <a:srgbClr val="FF6600"/>
              </a:buClr>
              <a:buSzPct val="50000"/>
              <a:buFont typeface="Courier New"/>
              <a:buChar char="o"/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  <a:latin typeface="Neris Light"/>
                <a:ea typeface="Neris Light"/>
                <a:cs typeface="Neris Light"/>
                <a:sym typeface="Neris Light"/>
              </a:rPr>
              <a:t>US, Europe, Asia, South America &amp; Australia.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98022" y="5238775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prstClr val="white"/>
              </a:solidFill>
            </a:endParaRPr>
          </a:p>
          <a:p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73621" y="1940526"/>
            <a:ext cx="1183569" cy="4807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 descr="AICPA-SO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5911" y="3023126"/>
            <a:ext cx="698989" cy="639942"/>
          </a:xfrm>
          <a:prstGeom prst="rect">
            <a:avLst/>
          </a:prstGeom>
        </p:spPr>
      </p:pic>
      <p:pic>
        <p:nvPicPr>
          <p:cNvPr id="12" name="Picture 11" descr="ISAE 3402 type II - 600p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5911" y="4570926"/>
            <a:ext cx="698989" cy="698989"/>
          </a:xfrm>
          <a:prstGeom prst="rect">
            <a:avLst/>
          </a:prstGeom>
        </p:spPr>
      </p:pic>
      <p:pic>
        <p:nvPicPr>
          <p:cNvPr id="13" name="Picture 12" descr="ISO27001se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5911" y="6016525"/>
            <a:ext cx="698989" cy="582490"/>
          </a:xfrm>
          <a:prstGeom prst="rect">
            <a:avLst/>
          </a:prstGeom>
        </p:spPr>
      </p:pic>
      <p:pic>
        <p:nvPicPr>
          <p:cNvPr id="14" name="Picture 13" descr="pci.gi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95" r="13518" b="15794"/>
          <a:stretch/>
        </p:blipFill>
        <p:spPr>
          <a:xfrm>
            <a:off x="9315911" y="5420653"/>
            <a:ext cx="698989" cy="44513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63050" y="5134142"/>
            <a:ext cx="1461004" cy="719220"/>
            <a:chOff x="7013095" y="5715373"/>
            <a:chExt cx="1958908" cy="964327"/>
          </a:xfrm>
        </p:grpSpPr>
        <p:sp>
          <p:nvSpPr>
            <p:cNvPr id="16" name="Cube 15"/>
            <p:cNvSpPr/>
            <p:nvPr/>
          </p:nvSpPr>
          <p:spPr>
            <a:xfrm>
              <a:off x="7674067" y="5886952"/>
              <a:ext cx="724680" cy="772208"/>
            </a:xfrm>
            <a:prstGeom prst="cube">
              <a:avLst/>
            </a:prstGeom>
            <a:gradFill>
              <a:gsLst>
                <a:gs pos="0">
                  <a:srgbClr val="C38D27"/>
                </a:gs>
                <a:gs pos="100000">
                  <a:srgbClr val="FFBA36"/>
                </a:gs>
              </a:gsLst>
            </a:gradFill>
            <a:ln w="285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13095" y="5715373"/>
              <a:ext cx="1958908" cy="964327"/>
            </a:xfrm>
            <a:prstGeom prst="roundRect">
              <a:avLst>
                <a:gd name="adj" fmla="val 9247"/>
              </a:avLst>
            </a:prstGeom>
            <a:solidFill>
              <a:srgbClr val="BECAE1"/>
            </a:solidFill>
            <a:ln w="12700">
              <a:solidFill>
                <a:schemeClr val="tx1"/>
              </a:solidFill>
            </a:ln>
            <a:effectLst>
              <a:outerShdw blurRad="50800" dist="63500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rgbClr val="111E3F"/>
                </a:solidFill>
                <a:effectLst>
                  <a:outerShdw blurRad="50800" dist="38100" dir="2700000" algn="tl" rotWithShape="0">
                    <a:prstClr val="white">
                      <a:lumMod val="85000"/>
                      <a:alpha val="43000"/>
                    </a:prstClr>
                  </a:outerShdw>
                </a:effectLst>
                <a:latin typeface="Myriad Web Pro"/>
              </a:endParaRPr>
            </a:p>
          </p:txBody>
        </p:sp>
        <p:pic>
          <p:nvPicPr>
            <p:cNvPr id="18" name="Picture 17" descr="AWS_Logo_PoweredBy.eps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8332" y="5898177"/>
              <a:ext cx="1588435" cy="59871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657173" y="5966011"/>
            <a:ext cx="192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Calibri"/>
                <a:cs typeface="Myriad Pro"/>
              </a:rPr>
              <a:t>aws.amazon.com</a:t>
            </a:r>
            <a:r>
              <a:rPr lang="en-US" sz="1200" b="1" dirty="0">
                <a:solidFill>
                  <a:prstClr val="white"/>
                </a:solidFill>
                <a:latin typeface="Calibri"/>
                <a:cs typeface="Myriad Pro"/>
              </a:rPr>
              <a:t>/security/</a:t>
            </a:r>
          </a:p>
        </p:txBody>
      </p:sp>
      <p:sp>
        <p:nvSpPr>
          <p:cNvPr id="22" name="Content Placeholder 19"/>
          <p:cNvSpPr txBox="1">
            <a:spLocks/>
          </p:cNvSpPr>
          <p:nvPr/>
        </p:nvSpPr>
        <p:spPr>
          <a:xfrm>
            <a:off x="5175743" y="3889257"/>
            <a:ext cx="4661658" cy="283358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yriad Pro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yriad Pro"/>
                <a:ea typeface="ＭＳ Ｐゴシック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yriad Pro"/>
                <a:ea typeface="ＭＳ Ｐゴシック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yriad Pro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Myriad Pro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SSAE 16 SOC 1 Type 2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SSAE 16 SOC 2 Type 2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ISAE 3402</a:t>
            </a:r>
          </a:p>
          <a:p>
            <a:pPr>
              <a:spcBef>
                <a:spcPts val="200"/>
              </a:spcBef>
            </a:pPr>
            <a:r>
              <a:rPr lang="en-US" sz="1600" b="1" dirty="0" err="1">
                <a:solidFill>
                  <a:prstClr val="white"/>
                </a:solidFill>
                <a:effectLst/>
                <a:latin typeface="Calibri Light"/>
              </a:rPr>
              <a:t>FedRAMP</a:t>
            </a:r>
            <a:endParaRPr lang="en-US" sz="1600" b="1" dirty="0">
              <a:solidFill>
                <a:prstClr val="white"/>
              </a:solidFill>
              <a:effectLst/>
              <a:latin typeface="Calibri Light"/>
            </a:endParaRP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FISMA (Moderate – NIST 800-53)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NIST 800-37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DIACAP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PCI DSS Level 1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ISO 27001</a:t>
            </a:r>
          </a:p>
          <a:p>
            <a:pPr>
              <a:spcBef>
                <a:spcPts val="200"/>
              </a:spcBef>
            </a:pPr>
            <a:r>
              <a:rPr lang="en-US" sz="1600" b="1" dirty="0">
                <a:solidFill>
                  <a:prstClr val="white"/>
                </a:solidFill>
                <a:effectLst/>
                <a:latin typeface="Calibri Light"/>
              </a:rPr>
              <a:t>FIPS 140-2</a:t>
            </a:r>
          </a:p>
        </p:txBody>
      </p:sp>
      <p:pic>
        <p:nvPicPr>
          <p:cNvPr id="23" name="Picture 22" descr="FedRAMP_Logo_Options_Agency_smal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788" y="3813806"/>
            <a:ext cx="701235" cy="6063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29863" y="1758423"/>
            <a:ext cx="7651112" cy="2466372"/>
            <a:chOff x="2529863" y="1758423"/>
            <a:chExt cx="7651112" cy="24663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32936" y="2096774"/>
              <a:ext cx="864938" cy="27218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529863" y="3651440"/>
              <a:ext cx="21762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latin typeface="Calibri"/>
                  <a:cs typeface="Myriad Pro"/>
                </a:rPr>
                <a:t>www.crownpeak.com/privacy/</a:t>
              </a:r>
            </a:p>
          </p:txBody>
        </p:sp>
        <p:sp>
          <p:nvSpPr>
            <p:cNvPr id="21" name="Content Placeholder 19"/>
            <p:cNvSpPr txBox="1">
              <a:spLocks/>
            </p:cNvSpPr>
            <p:nvPr/>
          </p:nvSpPr>
          <p:spPr>
            <a:xfrm>
              <a:off x="5175743" y="1758423"/>
              <a:ext cx="4661658" cy="24663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SSAE 16 SOC 1 Type 2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SSAE 16 SOC 2 Type 2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ISAE 3402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FISMA (Moderate – NIST 800-53)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TRUSTe Certified Privacy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EU-U.S. Privacy Shield</a:t>
              </a:r>
            </a:p>
            <a:p>
              <a:pPr>
                <a:spcBef>
                  <a:spcPts val="200"/>
                </a:spcBef>
              </a:pPr>
              <a:r>
                <a:rPr lang="en-US" sz="1600" b="1" dirty="0">
                  <a:solidFill>
                    <a:prstClr val="white"/>
                  </a:solidFill>
                </a:rPr>
                <a:t>Swiss-U.S. Privacy Shield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1255" y="2490017"/>
              <a:ext cx="1033455" cy="103345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2936" y="2553145"/>
              <a:ext cx="948039" cy="305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182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Architecture Principles: Primary Goals</a:t>
            </a:r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3396" y="1679575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Templated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3396" y="2261932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Decoupled 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3396" y="2844289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Central Asset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3396" y="3426646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Components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3396" y="4009003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API-driven Microservices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3396" y="4591360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Cloud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3396" y="5173717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Above-Cloud Engineering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3396" y="5756075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Audits, Certifications, SaaS</a:t>
            </a:r>
          </a:p>
        </p:txBody>
      </p:sp>
      <p:sp>
        <p:nvSpPr>
          <p:cNvPr id="16" name="Pentagon 15"/>
          <p:cNvSpPr/>
          <p:nvPr/>
        </p:nvSpPr>
        <p:spPr>
          <a:xfrm>
            <a:off x="1164861" y="1679575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Technology</a:t>
            </a:r>
          </a:p>
        </p:txBody>
      </p:sp>
      <p:sp>
        <p:nvSpPr>
          <p:cNvPr id="17" name="Pentagon 16"/>
          <p:cNvSpPr/>
          <p:nvPr/>
        </p:nvSpPr>
        <p:spPr>
          <a:xfrm>
            <a:off x="1164861" y="2844289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Content Reuse</a:t>
            </a:r>
          </a:p>
        </p:txBody>
      </p:sp>
      <p:sp>
        <p:nvSpPr>
          <p:cNvPr id="18" name="Pentagon 17"/>
          <p:cNvSpPr/>
          <p:nvPr/>
        </p:nvSpPr>
        <p:spPr>
          <a:xfrm>
            <a:off x="1164861" y="3426646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Presentation Reuse</a:t>
            </a:r>
          </a:p>
        </p:txBody>
      </p:sp>
      <p:sp>
        <p:nvSpPr>
          <p:cNvPr id="19" name="Pentagon 18"/>
          <p:cNvSpPr/>
          <p:nvPr/>
        </p:nvSpPr>
        <p:spPr>
          <a:xfrm>
            <a:off x="1177572" y="4009003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Pluggable Experiences</a:t>
            </a:r>
          </a:p>
        </p:txBody>
      </p:sp>
      <p:sp>
        <p:nvSpPr>
          <p:cNvPr id="20" name="Pentagon 19"/>
          <p:cNvSpPr/>
          <p:nvPr/>
        </p:nvSpPr>
        <p:spPr>
          <a:xfrm>
            <a:off x="1177572" y="4591360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Open-ended Scalability</a:t>
            </a:r>
          </a:p>
        </p:txBody>
      </p:sp>
      <p:sp>
        <p:nvSpPr>
          <p:cNvPr id="21" name="Pentagon 20"/>
          <p:cNvSpPr/>
          <p:nvPr/>
        </p:nvSpPr>
        <p:spPr>
          <a:xfrm>
            <a:off x="1164861" y="2261932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Touchpoint – web, LOB app, mobile,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Pentagon 21"/>
          <p:cNvSpPr/>
          <p:nvPr/>
        </p:nvSpPr>
        <p:spPr>
          <a:xfrm>
            <a:off x="1177572" y="5756075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Highest Levels of Information Security</a:t>
            </a:r>
          </a:p>
        </p:txBody>
      </p:sp>
      <p:sp>
        <p:nvSpPr>
          <p:cNvPr id="23" name="Pentagon 22"/>
          <p:cNvSpPr/>
          <p:nvPr/>
        </p:nvSpPr>
        <p:spPr>
          <a:xfrm>
            <a:off x="1177572" y="5173717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Transparent High-Availability</a:t>
            </a:r>
          </a:p>
        </p:txBody>
      </p:sp>
    </p:spTree>
    <p:extLst>
      <p:ext uri="{BB962C8B-B14F-4D97-AF65-F5344CB8AC3E}">
        <p14:creationId xmlns:p14="http://schemas.microsoft.com/office/powerpoint/2010/main" val="3906308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Architecture Principles: Primary Goals</a:t>
            </a:r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3396" y="1679575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Templated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3396" y="2261932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Decoupled 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3396" y="2844289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Central Asset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3396" y="3426646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Components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3396" y="4009003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API-driven Microservices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3396" y="4591360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Cloud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3396" y="5173717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Above-Cloud Engineering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3396" y="5756075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Audits, Certifications, SaaS</a:t>
            </a:r>
          </a:p>
        </p:txBody>
      </p:sp>
      <p:sp>
        <p:nvSpPr>
          <p:cNvPr id="16" name="Pentagon 15"/>
          <p:cNvSpPr/>
          <p:nvPr/>
        </p:nvSpPr>
        <p:spPr>
          <a:xfrm>
            <a:off x="1164861" y="1679575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Technology</a:t>
            </a:r>
          </a:p>
        </p:txBody>
      </p:sp>
      <p:sp>
        <p:nvSpPr>
          <p:cNvPr id="17" name="Pentagon 16"/>
          <p:cNvSpPr/>
          <p:nvPr/>
        </p:nvSpPr>
        <p:spPr>
          <a:xfrm>
            <a:off x="1164861" y="2844289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Content Reuse</a:t>
            </a:r>
          </a:p>
        </p:txBody>
      </p:sp>
      <p:sp>
        <p:nvSpPr>
          <p:cNvPr id="18" name="Pentagon 17"/>
          <p:cNvSpPr/>
          <p:nvPr/>
        </p:nvSpPr>
        <p:spPr>
          <a:xfrm>
            <a:off x="1164861" y="3426646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Presentation Reuse</a:t>
            </a:r>
          </a:p>
        </p:txBody>
      </p:sp>
      <p:sp>
        <p:nvSpPr>
          <p:cNvPr id="19" name="Pentagon 18"/>
          <p:cNvSpPr/>
          <p:nvPr/>
        </p:nvSpPr>
        <p:spPr>
          <a:xfrm>
            <a:off x="1177572" y="4009003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Pluggable Experiences</a:t>
            </a:r>
          </a:p>
        </p:txBody>
      </p:sp>
      <p:sp>
        <p:nvSpPr>
          <p:cNvPr id="20" name="Pentagon 19"/>
          <p:cNvSpPr/>
          <p:nvPr/>
        </p:nvSpPr>
        <p:spPr>
          <a:xfrm>
            <a:off x="1177572" y="4591360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Open-ended Scalability</a:t>
            </a:r>
          </a:p>
        </p:txBody>
      </p:sp>
      <p:sp>
        <p:nvSpPr>
          <p:cNvPr id="21" name="Pentagon 20"/>
          <p:cNvSpPr/>
          <p:nvPr/>
        </p:nvSpPr>
        <p:spPr>
          <a:xfrm>
            <a:off x="1164861" y="2261932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Touchpoint – web, LOB app, mobile,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Pentagon 21"/>
          <p:cNvSpPr/>
          <p:nvPr/>
        </p:nvSpPr>
        <p:spPr>
          <a:xfrm>
            <a:off x="1177572" y="5756075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Highest Levels of Information Security</a:t>
            </a:r>
          </a:p>
        </p:txBody>
      </p:sp>
      <p:sp>
        <p:nvSpPr>
          <p:cNvPr id="23" name="Pentagon 22"/>
          <p:cNvSpPr/>
          <p:nvPr/>
        </p:nvSpPr>
        <p:spPr>
          <a:xfrm>
            <a:off x="1177572" y="5173717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Transparent High-Availability</a:t>
            </a:r>
          </a:p>
        </p:txBody>
      </p:sp>
    </p:spTree>
    <p:extLst>
      <p:ext uri="{BB962C8B-B14F-4D97-AF65-F5344CB8AC3E}">
        <p14:creationId xmlns:p14="http://schemas.microsoft.com/office/powerpoint/2010/main" val="9983605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Case Study: Zoetis – Organizing CMS Repo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90485" y="2826675"/>
            <a:ext cx="4510987" cy="4001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Web &amp; Mobile sites hosted by Crownpeak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90485" y="3226785"/>
            <a:ext cx="4510987" cy="2983979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78 Globally distributed sites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Central Asset Repository organized by country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Each site has </a:t>
            </a:r>
            <a:r>
              <a:rPr lang="en-US" sz="1600" i="1" dirty="0">
                <a:solidFill>
                  <a:srgbClr val="000000"/>
                </a:solidFill>
              </a:rPr>
              <a:t>read</a:t>
            </a:r>
            <a:r>
              <a:rPr lang="en-US" sz="1600" dirty="0">
                <a:solidFill>
                  <a:srgbClr val="000000"/>
                </a:solidFill>
              </a:rPr>
              <a:t> access to shared Assets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Crownpeak helped build Drupal Migration Kit - allowed all to migrate content to Crownpeak in a standard way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Zoetis further organized content, not by Geography but by business line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Crownpeak permissions control which authors can do what, and where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52" y="2128238"/>
            <a:ext cx="1485848" cy="55864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0592" y="2128238"/>
            <a:ext cx="6456055" cy="4255734"/>
            <a:chOff x="-2133712" y="365125"/>
            <a:chExt cx="5791355" cy="3817574"/>
          </a:xfrm>
        </p:grpSpPr>
        <p:pic>
          <p:nvPicPr>
            <p:cNvPr id="10" name="Picture 9" descr="zoetis-portal-top_leve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33712" y="365125"/>
              <a:ext cx="4711169" cy="29545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 descr="zoetis-portal-global_asset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517385" y="930291"/>
              <a:ext cx="4711169" cy="29545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 descr="zoetis-portal-us_top_leve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248" y="1392819"/>
              <a:ext cx="4586891" cy="27898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3694512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Case Study: Zoetis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90485" y="3752649"/>
            <a:ext cx="4510987" cy="4001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Web &amp; Mobile sites hosted by Crownpeak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90485" y="4152759"/>
            <a:ext cx="4510987" cy="2168371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78</a:t>
            </a:r>
            <a:r>
              <a:rPr lang="en-US" sz="1600" dirty="0">
                <a:solidFill>
                  <a:srgbClr val="000000"/>
                </a:solidFill>
              </a:rPr>
              <a:t> Global websites consolidated to </a:t>
            </a:r>
            <a:r>
              <a:rPr lang="en-US" sz="1600" b="1" dirty="0">
                <a:solidFill>
                  <a:srgbClr val="000000"/>
                </a:solidFill>
              </a:rPr>
              <a:t>11</a:t>
            </a:r>
            <a:r>
              <a:rPr lang="en-US" sz="1600" dirty="0">
                <a:solidFill>
                  <a:srgbClr val="000000"/>
                </a:solidFill>
              </a:rPr>
              <a:t> in under </a:t>
            </a:r>
            <a:r>
              <a:rPr lang="en-US" sz="1600" b="1" dirty="0">
                <a:solidFill>
                  <a:srgbClr val="000000"/>
                </a:solidFill>
              </a:rPr>
              <a:t>2 months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87</a:t>
            </a:r>
            <a:r>
              <a:rPr lang="en-US" sz="1600" dirty="0">
                <a:solidFill>
                  <a:srgbClr val="000000"/>
                </a:solidFill>
              </a:rPr>
              <a:t> Languages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18,000</a:t>
            </a:r>
            <a:r>
              <a:rPr lang="en-US" sz="1600" dirty="0">
                <a:solidFill>
                  <a:srgbClr val="000000"/>
                </a:solidFill>
              </a:rPr>
              <a:t> Pages migrated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1</a:t>
            </a:r>
            <a:r>
              <a:rPr lang="en-US" sz="1600" dirty="0">
                <a:solidFill>
                  <a:srgbClr val="000000"/>
                </a:solidFill>
              </a:rPr>
              <a:t> HTML Framework</a:t>
            </a:r>
          </a:p>
          <a:p>
            <a:pPr marL="365125" indent="-365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Design, Implementation &amp; Migration / Testing for new projects in </a:t>
            </a:r>
            <a:r>
              <a:rPr lang="en-US" sz="1600" b="1" dirty="0">
                <a:solidFill>
                  <a:srgbClr val="000000"/>
                </a:solidFill>
              </a:rPr>
              <a:t>4 weeks!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47" y="2667969"/>
            <a:ext cx="2513153" cy="944887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5939" y="2304686"/>
            <a:ext cx="5590447" cy="275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c-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600" y="2093613"/>
            <a:ext cx="5825926" cy="45577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87768343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Case Study: Zoetis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47" y="475973"/>
            <a:ext cx="2513153" cy="94488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11106" y="2095919"/>
            <a:ext cx="2799806" cy="1168440"/>
            <a:chOff x="15944782" y="4243070"/>
            <a:chExt cx="5600341" cy="2337185"/>
          </a:xfrm>
        </p:grpSpPr>
        <p:sp>
          <p:nvSpPr>
            <p:cNvPr id="15" name="Rectangle 14"/>
            <p:cNvSpPr/>
            <p:nvPr/>
          </p:nvSpPr>
          <p:spPr>
            <a:xfrm>
              <a:off x="17759630" y="4243070"/>
              <a:ext cx="1970645" cy="1323343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24%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944782" y="5841495"/>
              <a:ext cx="5600341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Increase in lead conversions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04340" y="2095919"/>
            <a:ext cx="2799806" cy="1729533"/>
            <a:chOff x="15944781" y="4243070"/>
            <a:chExt cx="5600341" cy="3459518"/>
          </a:xfrm>
        </p:grpSpPr>
        <p:sp>
          <p:nvSpPr>
            <p:cNvPr id="19" name="Rectangle 18"/>
            <p:cNvSpPr/>
            <p:nvPr/>
          </p:nvSpPr>
          <p:spPr>
            <a:xfrm>
              <a:off x="17759629" y="4243070"/>
              <a:ext cx="1970645" cy="1323343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49%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944781" y="5855687"/>
              <a:ext cx="5600341" cy="1846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Increase in content consumption across web / mobile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84961" y="2095919"/>
            <a:ext cx="2442180" cy="1445439"/>
            <a:chOff x="16302454" y="4243070"/>
            <a:chExt cx="4884996" cy="2891256"/>
          </a:xfrm>
        </p:grpSpPr>
        <p:sp>
          <p:nvSpPr>
            <p:cNvPr id="22" name="Rectangle 21"/>
            <p:cNvSpPr/>
            <p:nvPr/>
          </p:nvSpPr>
          <p:spPr>
            <a:xfrm>
              <a:off x="17759630" y="4243070"/>
              <a:ext cx="1970645" cy="1323343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24%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302454" y="5841495"/>
              <a:ext cx="4884996" cy="129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Increase in unique visitors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73942" y="4255749"/>
            <a:ext cx="2474131" cy="1445440"/>
            <a:chOff x="16270498" y="4243070"/>
            <a:chExt cx="4948907" cy="2891256"/>
          </a:xfrm>
        </p:grpSpPr>
        <p:sp>
          <p:nvSpPr>
            <p:cNvPr id="25" name="Rectangle 24"/>
            <p:cNvSpPr/>
            <p:nvPr/>
          </p:nvSpPr>
          <p:spPr>
            <a:xfrm>
              <a:off x="17759630" y="4243070"/>
              <a:ext cx="1970645" cy="1323342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48%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270498" y="5841496"/>
              <a:ext cx="4948907" cy="1292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Increase in </a:t>
              </a:r>
            </a:p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brand awareness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72000" y="4255750"/>
            <a:ext cx="3129368" cy="1729534"/>
            <a:chOff x="15680067" y="4243070"/>
            <a:chExt cx="6259551" cy="3459520"/>
          </a:xfrm>
        </p:grpSpPr>
        <p:sp>
          <p:nvSpPr>
            <p:cNvPr id="28" name="Rectangle 27"/>
            <p:cNvSpPr/>
            <p:nvPr/>
          </p:nvSpPr>
          <p:spPr>
            <a:xfrm>
              <a:off x="17759630" y="4243070"/>
              <a:ext cx="1970645" cy="1323343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26%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680067" y="5855495"/>
              <a:ext cx="6259551" cy="184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Reduction in operating costs of launching / managing web experiences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57478" y="4255749"/>
            <a:ext cx="2769663" cy="1739888"/>
            <a:chOff x="15974928" y="4243070"/>
            <a:chExt cx="5540047" cy="3480228"/>
          </a:xfrm>
        </p:grpSpPr>
        <p:sp>
          <p:nvSpPr>
            <p:cNvPr id="31" name="Rectangle 30"/>
            <p:cNvSpPr/>
            <p:nvPr/>
          </p:nvSpPr>
          <p:spPr>
            <a:xfrm>
              <a:off x="17759630" y="4243070"/>
              <a:ext cx="1970644" cy="1323342"/>
            </a:xfrm>
            <a:prstGeom prst="rect">
              <a:avLst/>
            </a:prstGeom>
            <a:noFill/>
          </p:spPr>
          <p:txBody>
            <a:bodyPr wrap="none" lIns="45714" tIns="22857" rIns="45714" bIns="22857">
              <a:spAutoFit/>
            </a:bodyPr>
            <a:lstStyle/>
            <a:p>
              <a:pPr algn="ctr"/>
              <a:r>
                <a:rPr lang="en-US" sz="3999" b="1" dirty="0">
                  <a:solidFill>
                    <a:schemeClr val="bg1"/>
                  </a:solidFill>
                </a:rPr>
                <a:t>49%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974928" y="5876398"/>
              <a:ext cx="5540047" cy="1846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6600"/>
                </a:buClr>
              </a:pPr>
              <a:r>
                <a:rPr lang="en-US" dirty="0">
                  <a:solidFill>
                    <a:schemeClr val="bg1"/>
                  </a:solidFill>
                </a:rPr>
                <a:t>Reduction in IT operating costs with cloud WCM system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6730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Architecture Principles: Primary Goals</a:t>
            </a:r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3396" y="1679575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Templated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3396" y="2261932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Decoupled 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3396" y="2844289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Central Asset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3396" y="3426646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Components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3396" y="4009003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API-driven Microservices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3396" y="4591360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Cloud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3396" y="5173717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Above-Cloud Engineering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3396" y="5756075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Audits, Certifications, SaaS</a:t>
            </a:r>
          </a:p>
        </p:txBody>
      </p:sp>
      <p:sp>
        <p:nvSpPr>
          <p:cNvPr id="16" name="Pentagon 15"/>
          <p:cNvSpPr/>
          <p:nvPr/>
        </p:nvSpPr>
        <p:spPr>
          <a:xfrm>
            <a:off x="1164861" y="1679575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Technology</a:t>
            </a:r>
          </a:p>
        </p:txBody>
      </p:sp>
      <p:sp>
        <p:nvSpPr>
          <p:cNvPr id="17" name="Pentagon 16"/>
          <p:cNvSpPr/>
          <p:nvPr/>
        </p:nvSpPr>
        <p:spPr>
          <a:xfrm>
            <a:off x="1164861" y="2844289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Content Reuse</a:t>
            </a:r>
          </a:p>
        </p:txBody>
      </p:sp>
      <p:sp>
        <p:nvSpPr>
          <p:cNvPr id="18" name="Pentagon 17"/>
          <p:cNvSpPr/>
          <p:nvPr/>
        </p:nvSpPr>
        <p:spPr>
          <a:xfrm>
            <a:off x="1164861" y="3426646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Presentation Reuse</a:t>
            </a:r>
          </a:p>
        </p:txBody>
      </p:sp>
      <p:sp>
        <p:nvSpPr>
          <p:cNvPr id="19" name="Pentagon 18"/>
          <p:cNvSpPr/>
          <p:nvPr/>
        </p:nvSpPr>
        <p:spPr>
          <a:xfrm>
            <a:off x="1177572" y="4009003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Pluggable Experiences</a:t>
            </a:r>
          </a:p>
        </p:txBody>
      </p:sp>
      <p:sp>
        <p:nvSpPr>
          <p:cNvPr id="20" name="Pentagon 19"/>
          <p:cNvSpPr/>
          <p:nvPr/>
        </p:nvSpPr>
        <p:spPr>
          <a:xfrm>
            <a:off x="1177572" y="4591360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Open-ended Scalability</a:t>
            </a:r>
          </a:p>
        </p:txBody>
      </p:sp>
      <p:sp>
        <p:nvSpPr>
          <p:cNvPr id="21" name="Pentagon 20"/>
          <p:cNvSpPr/>
          <p:nvPr/>
        </p:nvSpPr>
        <p:spPr>
          <a:xfrm>
            <a:off x="1164861" y="2261932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Touchpoint – web, LOB app, mobile,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Pentagon 21"/>
          <p:cNvSpPr/>
          <p:nvPr/>
        </p:nvSpPr>
        <p:spPr>
          <a:xfrm>
            <a:off x="1177572" y="5756075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Highest Levels of Information Security</a:t>
            </a:r>
          </a:p>
        </p:txBody>
      </p:sp>
      <p:sp>
        <p:nvSpPr>
          <p:cNvPr id="23" name="Pentagon 22"/>
          <p:cNvSpPr/>
          <p:nvPr/>
        </p:nvSpPr>
        <p:spPr>
          <a:xfrm>
            <a:off x="1177572" y="5173717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Transparent High-Availability</a:t>
            </a:r>
          </a:p>
        </p:txBody>
      </p:sp>
    </p:spTree>
    <p:extLst>
      <p:ext uri="{BB962C8B-B14F-4D97-AF65-F5344CB8AC3E}">
        <p14:creationId xmlns:p14="http://schemas.microsoft.com/office/powerpoint/2010/main" val="15027982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World map"/>
          <p:cNvSpPr>
            <a:spLocks noEditPoints="1"/>
          </p:cNvSpPr>
          <p:nvPr/>
        </p:nvSpPr>
        <p:spPr bwMode="auto">
          <a:xfrm>
            <a:off x="728524" y="886744"/>
            <a:ext cx="11285319" cy="5448859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09" y="2700000"/>
            <a:ext cx="500296" cy="485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24" y="4944347"/>
            <a:ext cx="437478" cy="4850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2865600"/>
            <a:ext cx="437478" cy="485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00" y="2271600"/>
            <a:ext cx="437478" cy="485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0" y="2444400"/>
            <a:ext cx="437478" cy="4850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093" y="5216543"/>
            <a:ext cx="437478" cy="4850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493" y="2787687"/>
            <a:ext cx="437478" cy="485030"/>
          </a:xfrm>
          <a:prstGeom prst="rect">
            <a:avLst/>
          </a:prstGeom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151815" y="307833"/>
            <a:ext cx="10515600" cy="637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ln>
                  <a:noFill/>
                </a:ln>
                <a:solidFill>
                  <a:srgbClr val="B5217E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</a:rPr>
              <a:t>High Availability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08" y="3481632"/>
            <a:ext cx="437478" cy="4850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077" y="4181312"/>
            <a:ext cx="437478" cy="4850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600" y="2829600"/>
            <a:ext cx="438353" cy="486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58" y="2771053"/>
            <a:ext cx="437478" cy="4850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59" y="3030202"/>
            <a:ext cx="437478" cy="4850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887" y="2722710"/>
            <a:ext cx="437478" cy="485030"/>
          </a:xfrm>
          <a:prstGeom prst="rect">
            <a:avLst/>
          </a:prstGeom>
        </p:spPr>
      </p:pic>
      <p:pic>
        <p:nvPicPr>
          <p:cNvPr id="31" name="Picture 30" descr="APN_Advanced Technology Partn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82" y="6029992"/>
            <a:ext cx="1628168" cy="70041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2" name="Group 21"/>
          <p:cNvGrpSpPr/>
          <p:nvPr/>
        </p:nvGrpSpPr>
        <p:grpSpPr>
          <a:xfrm>
            <a:off x="155162" y="3611174"/>
            <a:ext cx="1567759" cy="3122479"/>
            <a:chOff x="155162" y="3611174"/>
            <a:chExt cx="1567759" cy="3122479"/>
          </a:xfrm>
        </p:grpSpPr>
        <p:sp>
          <p:nvSpPr>
            <p:cNvPr id="32" name="Rectangle 31"/>
            <p:cNvSpPr/>
            <p:nvPr/>
          </p:nvSpPr>
          <p:spPr>
            <a:xfrm>
              <a:off x="155162" y="3611174"/>
              <a:ext cx="1567759" cy="400110"/>
            </a:xfrm>
            <a:prstGeom prst="rect">
              <a:avLst/>
            </a:prstGeom>
            <a:solidFill>
              <a:srgbClr val="DA246A"/>
            </a:solidFill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</a:rPr>
                <a:t>Regions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5162" y="4011284"/>
              <a:ext cx="1567759" cy="27223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bIns="90000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USA N. </a:t>
              </a:r>
              <a:r>
                <a:rPr lang="en-US" sz="1400" dirty="0" err="1">
                  <a:solidFill>
                    <a:srgbClr val="001A2A"/>
                  </a:solidFill>
                </a:rPr>
                <a:t>Va</a:t>
              </a:r>
              <a:endParaRPr lang="en-US" sz="1400" dirty="0">
                <a:solidFill>
                  <a:srgbClr val="001A2A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USA San Jose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USA Oregon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India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EU Ireland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EU Frankfurt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Singapore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South Korea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China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Japan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Australia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001A2A"/>
                  </a:solidFill>
                </a:rPr>
                <a:t>Brazil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4006740" y="3870706"/>
            <a:ext cx="1385937" cy="252851"/>
          </a:xfrm>
          <a:prstGeom prst="roundRect">
            <a:avLst/>
          </a:prstGeom>
          <a:solidFill>
            <a:srgbClr val="FF9A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us-east-1c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023678" y="3500181"/>
            <a:ext cx="1385937" cy="252851"/>
          </a:xfrm>
          <a:prstGeom prst="roundRect">
            <a:avLst/>
          </a:prstGeom>
          <a:solidFill>
            <a:srgbClr val="FF9A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us-east-1b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023678" y="3129657"/>
            <a:ext cx="1385937" cy="252851"/>
          </a:xfrm>
          <a:prstGeom prst="roundRect">
            <a:avLst/>
          </a:prstGeom>
          <a:solidFill>
            <a:srgbClr val="FF9A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us-east-1a</a:t>
            </a:r>
          </a:p>
        </p:txBody>
      </p:sp>
      <p:sp>
        <p:nvSpPr>
          <p:cNvPr id="38" name="Striped Right Arrow 37"/>
          <p:cNvSpPr/>
          <p:nvPr/>
        </p:nvSpPr>
        <p:spPr>
          <a:xfrm rot="900000">
            <a:off x="3556922" y="3049205"/>
            <a:ext cx="435048" cy="317071"/>
          </a:xfrm>
          <a:prstGeom prst="stripedRightArrow">
            <a:avLst/>
          </a:prstGeom>
          <a:solidFill>
            <a:srgbClr val="FF9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97600" y="2829600"/>
            <a:ext cx="457200" cy="485775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63200" y="2271600"/>
            <a:ext cx="457200" cy="485775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48000" y="2444400"/>
            <a:ext cx="457200" cy="485775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7726" y="2700000"/>
            <a:ext cx="457200" cy="485775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32838" y="2865600"/>
            <a:ext cx="4572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3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Architecture Principles: Primary Goals</a:t>
            </a:r>
            <a:endParaRPr lang="en-GB" sz="27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3396" y="1679575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Templated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3396" y="2261932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Decoupled Deployment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3396" y="2844289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Central Asset 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3396" y="3426646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Components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93396" y="4009003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API-driven Microservices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3396" y="4591360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Cloud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3396" y="5173717"/>
            <a:ext cx="5233743" cy="4990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Above-Cloud Engineering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3396" y="5756075"/>
            <a:ext cx="5233743" cy="4990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Audits, Certifications, SaaS</a:t>
            </a:r>
          </a:p>
        </p:txBody>
      </p:sp>
      <p:sp>
        <p:nvSpPr>
          <p:cNvPr id="16" name="Pentagon 15"/>
          <p:cNvSpPr/>
          <p:nvPr/>
        </p:nvSpPr>
        <p:spPr>
          <a:xfrm>
            <a:off x="1164861" y="1679575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Technology</a:t>
            </a:r>
          </a:p>
        </p:txBody>
      </p:sp>
      <p:sp>
        <p:nvSpPr>
          <p:cNvPr id="17" name="Pentagon 16"/>
          <p:cNvSpPr/>
          <p:nvPr/>
        </p:nvSpPr>
        <p:spPr>
          <a:xfrm>
            <a:off x="1164861" y="2844289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Content Reuse</a:t>
            </a:r>
          </a:p>
        </p:txBody>
      </p:sp>
      <p:sp>
        <p:nvSpPr>
          <p:cNvPr id="18" name="Pentagon 17"/>
          <p:cNvSpPr/>
          <p:nvPr/>
        </p:nvSpPr>
        <p:spPr>
          <a:xfrm>
            <a:off x="1164861" y="3426646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Presentation Reuse</a:t>
            </a:r>
          </a:p>
        </p:txBody>
      </p:sp>
      <p:sp>
        <p:nvSpPr>
          <p:cNvPr id="19" name="Pentagon 18"/>
          <p:cNvSpPr/>
          <p:nvPr/>
        </p:nvSpPr>
        <p:spPr>
          <a:xfrm>
            <a:off x="1177572" y="4009003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Pluggable Experiences</a:t>
            </a:r>
          </a:p>
        </p:txBody>
      </p:sp>
      <p:sp>
        <p:nvSpPr>
          <p:cNvPr id="20" name="Pentagon 19"/>
          <p:cNvSpPr/>
          <p:nvPr/>
        </p:nvSpPr>
        <p:spPr>
          <a:xfrm>
            <a:off x="1177572" y="4591360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Open-ended Scalability</a:t>
            </a:r>
          </a:p>
        </p:txBody>
      </p:sp>
      <p:sp>
        <p:nvSpPr>
          <p:cNvPr id="21" name="Pentagon 20"/>
          <p:cNvSpPr/>
          <p:nvPr/>
        </p:nvSpPr>
        <p:spPr>
          <a:xfrm>
            <a:off x="1164861" y="2261932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Any Touchpoint – web, LOB app, mobile,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Pentagon 21"/>
          <p:cNvSpPr/>
          <p:nvPr/>
        </p:nvSpPr>
        <p:spPr>
          <a:xfrm>
            <a:off x="1177572" y="5756075"/>
            <a:ext cx="4777162" cy="49904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Highest Levels of Information Security</a:t>
            </a:r>
          </a:p>
        </p:txBody>
      </p:sp>
      <p:sp>
        <p:nvSpPr>
          <p:cNvPr id="23" name="Pentagon 22"/>
          <p:cNvSpPr/>
          <p:nvPr/>
        </p:nvSpPr>
        <p:spPr>
          <a:xfrm>
            <a:off x="1177572" y="5173717"/>
            <a:ext cx="4777162" cy="49904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solidFill>
                  <a:schemeClr val="bg1"/>
                </a:solidFill>
              </a:rPr>
              <a:t>Transparent High-Availability</a:t>
            </a:r>
          </a:p>
        </p:txBody>
      </p:sp>
    </p:spTree>
    <p:extLst>
      <p:ext uri="{BB962C8B-B14F-4D97-AF65-F5344CB8AC3E}">
        <p14:creationId xmlns:p14="http://schemas.microsoft.com/office/powerpoint/2010/main" val="21120611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rownpeak Brand">
      <a:dk1>
        <a:srgbClr val="003A5A"/>
      </a:dk1>
      <a:lt1>
        <a:sysClr val="window" lastClr="FFFFFF"/>
      </a:lt1>
      <a:dk2>
        <a:srgbClr val="003A5A"/>
      </a:dk2>
      <a:lt2>
        <a:srgbClr val="FFFFFF"/>
      </a:lt2>
      <a:accent1>
        <a:srgbClr val="003A5A"/>
      </a:accent1>
      <a:accent2>
        <a:srgbClr val="B61F7E"/>
      </a:accent2>
      <a:accent3>
        <a:srgbClr val="D9036A"/>
      </a:accent3>
      <a:accent4>
        <a:srgbClr val="E63512"/>
      </a:accent4>
      <a:accent5>
        <a:srgbClr val="1D79A4"/>
      </a:accent5>
      <a:accent6>
        <a:srgbClr val="5B335C"/>
      </a:accent6>
      <a:hlink>
        <a:srgbClr val="1D79A4"/>
      </a:hlink>
      <a:folHlink>
        <a:srgbClr val="1D79A4"/>
      </a:folHlink>
    </a:clrScheme>
    <a:fontScheme name="Crownpeak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bad545-6f24-4a50-86d9-37ac9f441162">
      <Terms xmlns="http://schemas.microsoft.com/office/infopath/2007/PartnerControls"/>
    </lcf76f155ced4ddcb4097134ff3c332f>
    <TaxCatchAll xmlns="e689240d-251c-4017-adba-547be9a28c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BB18FA72F8D41BE3AADDE8766CF8E" ma:contentTypeVersion="14" ma:contentTypeDescription="Create a new document." ma:contentTypeScope="" ma:versionID="aac1d5b023d3e9d060c6b7ce096ea336">
  <xsd:schema xmlns:xsd="http://www.w3.org/2001/XMLSchema" xmlns:xs="http://www.w3.org/2001/XMLSchema" xmlns:p="http://schemas.microsoft.com/office/2006/metadata/properties" xmlns:ns2="e689240d-251c-4017-adba-547be9a28cf3" xmlns:ns3="7ebad545-6f24-4a50-86d9-37ac9f441162" targetNamespace="http://schemas.microsoft.com/office/2006/metadata/properties" ma:root="true" ma:fieldsID="db0a1b696c6c9a88a3fc64a84bd11f01" ns2:_="" ns3:_="">
    <xsd:import namespace="e689240d-251c-4017-adba-547be9a28cf3"/>
    <xsd:import namespace="7ebad545-6f24-4a50-86d9-37ac9f4411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240d-251c-4017-adba-547be9a28c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0f61ad7-14d7-4a18-9ecb-ecf5fa16bdf2}" ma:internalName="TaxCatchAll" ma:showField="CatchAllData" ma:web="e689240d-251c-4017-adba-547be9a28c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ad545-6f24-4a50-86d9-37ac9f44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fef160-e776-43c2-8f95-bf70117a71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64C90-4A44-4F11-BEC2-8CB76D07F0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81fd3e1-4b46-4bb7-aee6-da9f3dad3097"/>
    <ds:schemaRef ds:uri="631082eb-fd3e-4e0d-a348-9c93b2e913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FC7FBC2-262F-4150-8BC5-0B38796992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00B2D0-A628-49F1-B447-00EA9A9DFD55}"/>
</file>

<file path=docProps/app.xml><?xml version="1.0" encoding="utf-8"?>
<Properties xmlns="http://schemas.openxmlformats.org/officeDocument/2006/extended-properties" xmlns:vt="http://schemas.openxmlformats.org/officeDocument/2006/docPropsVTypes">
  <TotalTime>10170</TotalTime>
  <Words>840</Words>
  <Application>Microsoft Macintosh PowerPoint</Application>
  <PresentationFormat>Widescreen</PresentationFormat>
  <Paragraphs>165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Myriad Web Pro</vt:lpstr>
      <vt:lpstr>Neris Light</vt:lpstr>
      <vt:lpstr>Office Theme</vt:lpstr>
      <vt:lpstr>Custom Design</vt:lpstr>
      <vt:lpstr>Our Architecture Principles</vt:lpstr>
      <vt:lpstr>Architecture Principles: Primary Goals</vt:lpstr>
      <vt:lpstr>Architecture Principles: Primary Goals</vt:lpstr>
      <vt:lpstr>Case Study: Zoetis – Organizing CMS Repo</vt:lpstr>
      <vt:lpstr>Case Study: Zoetis</vt:lpstr>
      <vt:lpstr>Case Study: Zoetis</vt:lpstr>
      <vt:lpstr>Architecture Principles: Primary Goals</vt:lpstr>
      <vt:lpstr>PowerPoint Presentation</vt:lpstr>
      <vt:lpstr>Architecture Principles: Primary Goals</vt:lpstr>
      <vt:lpstr>Information Security: Certifications &amp; Audits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kendall</dc:creator>
  <cp:lastModifiedBy>Marcus Edwards</cp:lastModifiedBy>
  <cp:revision>354</cp:revision>
  <dcterms:created xsi:type="dcterms:W3CDTF">2016-06-20T21:16:35Z</dcterms:created>
  <dcterms:modified xsi:type="dcterms:W3CDTF">2019-03-04T10:36:34Z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0x01010080DBB18FA72F8D41BE3AADDE8766CF8E</vt:lpwstr>
  </property>
</Properties>
</file>